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Caveat"/>
      <p:regular r:id="rId52"/>
      <p:bold r:id="rId53"/>
    </p:embeddedFont>
    <p:embeddedFont>
      <p:font typeface="Roboto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660891-001F-43C6-AC30-A73E18510142}">
  <a:tblStyle styleId="{92660891-001F-43C6-AC30-A73E185101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Caveat-bold.fntdata"/><Relationship Id="rId52" Type="http://schemas.openxmlformats.org/officeDocument/2006/relationships/font" Target="fonts/Caveat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9718ba083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9718ba08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9718ba083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9718ba08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9cf5a7ea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9cf5a7e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9cf5a7ea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9cf5a7e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9718ba083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9718ba08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9c7f3a59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9c7f3a5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9c7f3a59b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9c7f3a5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4a803da8a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4a803da8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9718ba08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9718ba0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9718ba083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9718ba0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9718ba083_1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9718ba08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9718ba083_1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9718ba083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9c7f3a59b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9c7f3a59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9718ba083_1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9718ba08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9718ba083_1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9718ba083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9718ba083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9718ba08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9718ba083_1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9718ba083_1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9718ba083_1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9718ba083_1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9718ba083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9718ba083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4a803da8a_0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4a803da8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9718ba083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9718ba083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9718ba08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9718ba08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4a803da8a_0_2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4a803da8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9718ba083_0_3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9718ba08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718ba083_0_3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718ba08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9ecb9c33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9ecb9c3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9ecb9c333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9ecb9c3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9718ba083_0_2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9718ba08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9ecb9c333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59ecb9c33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59718ba083_0_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59718ba08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4a803da8a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4a803da8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9ecb9c33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9ecb9c33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4a803da8a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4a803da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9718ba083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9718ba08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9718ba083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9718ba08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9718ba083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9718ba08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Goodness_of_fit" TargetMode="External"/><Relationship Id="rId4" Type="http://schemas.openxmlformats.org/officeDocument/2006/relationships/hyperlink" Target="https://en.wikipedia.org/wiki/Overfitt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697575"/>
            <a:ext cx="8222100" cy="20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QoT Estimation in Optical Networks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Destiny Mora and </a:t>
            </a:r>
            <a:r>
              <a:rPr lang="en" sz="2400"/>
              <a:t>Chiara Draghini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914400" y="1828800"/>
            <a:ext cx="724661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2047875" y="4437175"/>
            <a:ext cx="1743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Hyperparameter Optimization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981575" y="1763600"/>
            <a:ext cx="819300" cy="24363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379087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07697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 Performance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914400" y="1828800"/>
            <a:ext cx="724661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047875" y="4437175"/>
            <a:ext cx="1743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Hyperparameter Optimization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5724525" y="1763600"/>
            <a:ext cx="1562100" cy="24363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79087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07697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Compare Performance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650572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 TL Techniques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430125" y="357800"/>
            <a:ext cx="53391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It is a statistical technique to estimate the </a:t>
            </a:r>
            <a:r>
              <a:rPr i="1" lang="en" sz="1800">
                <a:solidFill>
                  <a:srgbClr val="000000"/>
                </a:solidFill>
              </a:rPr>
              <a:t>relationship</a:t>
            </a:r>
            <a:r>
              <a:rPr lang="en" sz="1800">
                <a:solidFill>
                  <a:srgbClr val="000000"/>
                </a:solidFill>
              </a:rPr>
              <a:t> between: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the predictors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                 and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 specific quantile of the response variable</a:t>
            </a:r>
            <a:r>
              <a:rPr lang="en" sz="1800">
                <a:solidFill>
                  <a:srgbClr val="000000"/>
                </a:solidFill>
              </a:rPr>
              <a:t> </a:t>
            </a:r>
            <a:br>
              <a:rPr lang="en" sz="1600">
                <a:solidFill>
                  <a:srgbClr val="000000"/>
                </a:solidFill>
              </a:rPr>
            </a:br>
            <a:endParaRPr sz="1300">
              <a:solidFill>
                <a:srgbClr val="000000"/>
              </a:solidFill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4989575" y="2280650"/>
            <a:ext cx="824400" cy="342600"/>
          </a:xfrm>
          <a:prstGeom prst="rect">
            <a:avLst/>
          </a:prstGeom>
          <a:solidFill>
            <a:srgbClr val="FFFF00">
              <a:alpha val="2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4113525" y="3105100"/>
            <a:ext cx="3972300" cy="1477500"/>
          </a:xfrm>
          <a:prstGeom prst="roundRect">
            <a:avLst>
              <a:gd fmla="val 16667" name="adj"/>
            </a:avLst>
          </a:prstGeom>
          <a:solidFill>
            <a:srgbClr val="FFFF00">
              <a:alpha val="2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quantile represents a specific percentile or portion of a distribution of data</a:t>
            </a:r>
            <a:endParaRPr sz="1800"/>
          </a:p>
        </p:txBody>
      </p:sp>
      <p:sp>
        <p:nvSpPr>
          <p:cNvPr id="152" name="Google Shape;152;p24"/>
          <p:cNvSpPr txBox="1"/>
          <p:nvPr>
            <p:ph type="title"/>
          </p:nvPr>
        </p:nvSpPr>
        <p:spPr>
          <a:xfrm>
            <a:off x="236775" y="697225"/>
            <a:ext cx="28080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925325" y="1349125"/>
            <a:ext cx="353400" cy="182100"/>
          </a:xfrm>
          <a:prstGeom prst="rightArrow">
            <a:avLst>
              <a:gd fmla="val 29462" name="adj1"/>
              <a:gd fmla="val 50000" name="adj2"/>
            </a:avLst>
          </a:prstGeom>
          <a:solidFill>
            <a:srgbClr val="73F433">
              <a:alpha val="45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546600" y="2360900"/>
            <a:ext cx="353400" cy="182100"/>
          </a:xfrm>
          <a:prstGeom prst="rightArrow">
            <a:avLst>
              <a:gd fmla="val 29462" name="adj1"/>
              <a:gd fmla="val 50000" name="adj2"/>
            </a:avLst>
          </a:prstGeom>
          <a:solidFill>
            <a:srgbClr val="73F433">
              <a:alpha val="45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236775" y="1873775"/>
            <a:ext cx="2808000" cy="29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quantile model will be identified in the following manner: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&lt;alfa_value&gt;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PB_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&lt;tau_value&gt;</a:t>
            </a:r>
            <a:endParaRPr i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Where: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&lt;alfa_value&gt;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specifies the quantile of the model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PB_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&lt;tau_value&gt;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indicates the pinball loss information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6560775" y="3833625"/>
            <a:ext cx="2340300" cy="576600"/>
          </a:xfrm>
          <a:prstGeom prst="rect">
            <a:avLst/>
          </a:prstGeom>
          <a:solidFill>
            <a:srgbClr val="73F4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3837413" y="3833625"/>
            <a:ext cx="2099700" cy="576600"/>
          </a:xfrm>
          <a:prstGeom prst="rect">
            <a:avLst/>
          </a:prstGeom>
          <a:solidFill>
            <a:srgbClr val="F493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Pinball Loss</a:t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6225575" y="1212200"/>
            <a:ext cx="892200" cy="99000"/>
          </a:xfrm>
          <a:prstGeom prst="rect">
            <a:avLst/>
          </a:prstGeom>
          <a:solidFill>
            <a:srgbClr val="FFFF00">
              <a:alpha val="2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6824350" y="1325525"/>
            <a:ext cx="23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671250" y="1505650"/>
            <a:ext cx="472500" cy="990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238" y="728125"/>
            <a:ext cx="5603825" cy="10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7117775" y="1212188"/>
            <a:ext cx="472500" cy="990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425" y="2749050"/>
            <a:ext cx="3583454" cy="9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933825" y="3971925"/>
            <a:ext cx="1505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𝝉 = 0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7019925" y="3971925"/>
            <a:ext cx="1400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𝝉 =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771900" y="3771900"/>
            <a:ext cx="2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Penalize overestimations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6588050" y="3771900"/>
            <a:ext cx="2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Penalize underestimations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5"/>
          <p:cNvSpPr/>
          <p:nvPr/>
        </p:nvSpPr>
        <p:spPr>
          <a:xfrm rot="5400000">
            <a:off x="5224450" y="2524175"/>
            <a:ext cx="442800" cy="366600"/>
          </a:xfrm>
          <a:prstGeom prst="homePlate">
            <a:avLst>
              <a:gd fmla="val 618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4960150" y="2486075"/>
            <a:ext cx="669000" cy="2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True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/>
          <p:nvPr/>
        </p:nvSpPr>
        <p:spPr>
          <a:xfrm rot="5400000">
            <a:off x="5619875" y="2524175"/>
            <a:ext cx="442800" cy="366600"/>
          </a:xfrm>
          <a:prstGeom prst="homePlate">
            <a:avLst>
              <a:gd fmla="val 6181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5657975" y="2486075"/>
            <a:ext cx="669000" cy="2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5262550" y="2928875"/>
            <a:ext cx="892200" cy="244800"/>
          </a:xfrm>
          <a:prstGeom prst="rect">
            <a:avLst/>
          </a:prstGeom>
          <a:solidFill>
            <a:srgbClr val="73F4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5262550" y="3204150"/>
            <a:ext cx="1325400" cy="244800"/>
          </a:xfrm>
          <a:prstGeom prst="rect">
            <a:avLst/>
          </a:prstGeom>
          <a:solidFill>
            <a:srgbClr val="F493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236775" y="1873775"/>
            <a:ext cx="2808000" cy="29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quantile model will be identified in the following manner: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&lt;alfa_value&gt;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PB_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&lt;tau_value&gt;</a:t>
            </a:r>
            <a:endParaRPr i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Where: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Q_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&lt;alfa_value&gt;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specifies the quantile of the model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PB_</a:t>
            </a:r>
            <a:r>
              <a:rPr b="1"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&lt;tau_value&gt; 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indicates the pinball loss information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5705475" y="276225"/>
            <a:ext cx="2683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/>
            </a:br>
            <a:r>
              <a:rPr b="1" lang="en" sz="1400"/>
              <a:t>Hyperopt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Compare model parameters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Compare with models with default settings</a:t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7905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438912" y="475488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342900" y="2147675"/>
            <a:ext cx="32766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150 trials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Cross validation in each trial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Only optimized once per model configuration 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16 models per dataset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535275" y="2147675"/>
            <a:ext cx="56550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space = {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: hp.uniform(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'n_estimators'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: hp.quniform(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'n_estimators'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'max_depth'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: hp.quniform(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'max_depth'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'min_samples_leaf'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: hp.quniform(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'min_samples_leaf'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'min_samples_split'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: hp.quniform(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'min_samples_split'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5705475" y="276225"/>
            <a:ext cx="2683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/>
            </a:br>
            <a:r>
              <a:rPr lang="en" sz="1400"/>
              <a:t>Hyperopt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Compare model parameters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Compare with models with default settings</a:t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7905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438912" y="475488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</a:t>
            </a:r>
            <a:r>
              <a:rPr lang="en"/>
              <a:t>: Classifiers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2513550" y="1883700"/>
            <a:ext cx="4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Classifiers: </a:t>
            </a:r>
            <a:r>
              <a:rPr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i="1" lang="en" sz="1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model</a:t>
            </a:r>
            <a:r>
              <a:rPr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&gt;.get_params()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153800" y="2442280"/>
            <a:ext cx="2120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'learning_rate': 0.24563060794923214,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2,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27,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7,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65}</a:t>
            </a:r>
            <a:endParaRPr sz="1050">
              <a:solidFill>
                <a:srgbClr val="E69138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3274500" y="2442280"/>
            <a:ext cx="21207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'learning_rate': 0.1,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3,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1,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2,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100}</a:t>
            </a:r>
            <a:endParaRPr sz="1050">
              <a:solidFill>
                <a:schemeClr val="lt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5395200" y="2442275"/>
            <a:ext cx="2273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{'learning_rate': 0.33646423098832695,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3,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25,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30,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55}</a:t>
            </a:r>
            <a:endParaRPr sz="1050">
              <a:solidFill>
                <a:srgbClr val="0071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255888" y="4104575"/>
            <a:ext cx="215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Default GradientBoostingClassifier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5508750" y="4104575"/>
            <a:ext cx="215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Optimized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GradientBoostingClassifier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(European dataset)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153800" y="4104575"/>
            <a:ext cx="215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Optimized GradientBoostingClassifier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(German dataset)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5705475" y="276225"/>
            <a:ext cx="2683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400"/>
            </a:br>
            <a:r>
              <a:rPr lang="en" sz="1400"/>
              <a:t>Hyperopt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Compare model parameters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Compare with models with default settings</a:t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7905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438912" y="475488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Optimization: </a:t>
            </a:r>
            <a:r>
              <a:rPr lang="en"/>
              <a:t>Regressors</a:t>
            </a:r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1763250" y="1883700"/>
            <a:ext cx="56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90% Quantile Regressors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i="1" lang="en" sz="18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rPr>
              <a:t>model</a:t>
            </a:r>
            <a:r>
              <a:rPr lang="en" sz="18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&gt;.get_params()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169655" y="2407142"/>
            <a:ext cx="2194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{'alpha': 0.9,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'learning_rate': 0.48228580970024987,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2,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14,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27,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80}</a:t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3364160" y="2407142"/>
            <a:ext cx="21945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{'alpha': 0.9,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'learning_rate': 0.1,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3,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1,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2,</a:t>
            </a:r>
            <a:endParaRPr sz="105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100}</a:t>
            </a:r>
            <a:endParaRPr sz="1050">
              <a:solidFill>
                <a:schemeClr val="lt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5558653" y="2407142"/>
            <a:ext cx="2194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{'alpha': 0.9,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'learning_rate': 0.19454710696540278,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'max_depth': 3,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'min_samples_leaf': 13,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'min_samples_split': 9,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71FF"/>
                </a:solidFill>
                <a:latin typeface="Courier New"/>
                <a:ea typeface="Courier New"/>
                <a:cs typeface="Courier New"/>
                <a:sym typeface="Courier New"/>
              </a:rPr>
              <a:t> 'n_estimators': 85}</a:t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71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3422901" y="4131175"/>
            <a:ext cx="225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Default GradientBoosting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Regressor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5675750" y="4131175"/>
            <a:ext cx="2298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Optimized GradientBoosting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Regressor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(European dataset)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320800" y="4131175"/>
            <a:ext cx="2204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Optimized GradientBoosting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Regressor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(German dataset)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5705475" y="352425"/>
            <a:ext cx="2683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Hyperopt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Compare model parameters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Compare with models with default settings</a:t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7905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800" y="1856500"/>
            <a:ext cx="3627120" cy="32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Optimization: Classifiers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75" y="1856500"/>
            <a:ext cx="3633770" cy="32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8058150" y="2076950"/>
            <a:ext cx="1173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CV Scores</a:t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7826700" y="2076950"/>
            <a:ext cx="68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----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5705475" y="352425"/>
            <a:ext cx="26838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Hyperopt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Compare model parameters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Compare with models with default settings</a:t>
            </a:r>
            <a:endParaRPr/>
          </a:p>
        </p:txBody>
      </p:sp>
      <p:sp>
        <p:nvSpPr>
          <p:cNvPr id="237" name="Google Shape;237;p30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Optimization: Regressors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7826700" y="2076950"/>
            <a:ext cx="68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----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8058150" y="2076950"/>
            <a:ext cx="1173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CV Scores</a:t>
            </a:r>
            <a:endParaRPr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7905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50" y="1762863"/>
            <a:ext cx="3624702" cy="33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77" y="1779713"/>
            <a:ext cx="3587895" cy="32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/>
          <p:nvPr/>
        </p:nvSpPr>
        <p:spPr>
          <a:xfrm rot="-2911319">
            <a:off x="4682830" y="3803348"/>
            <a:ext cx="311289" cy="436155"/>
          </a:xfrm>
          <a:prstGeom prst="flowChartSor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/>
              <a:t>Calculating AIC and BIC scores</a:t>
            </a:r>
            <a:endParaRPr b="1"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Evaluation over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Calculating Allocation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50"/>
              <a:t>Evaluation over Allocation scores</a:t>
            </a:r>
            <a:endParaRPr sz="1250"/>
          </a:p>
        </p:txBody>
      </p:sp>
      <p:sp>
        <p:nvSpPr>
          <p:cNvPr id="250" name="Google Shape;250;p31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180550" y="1908775"/>
            <a:ext cx="46560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aic_bic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y_true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y_pred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verbose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residuals = y_true - y_pred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scale = np.percentile(np.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(residuals),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*q)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log_likelihood_est = np.log(q / scale) - q * 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np.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(residuals) / scale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n =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(y_true)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k =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rgbClr val="09815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aic =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* np.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(log_likelihood_est) +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* k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bic = </a:t>
            </a:r>
            <a:r>
              <a:rPr lang="en" sz="1050">
                <a:solidFill>
                  <a:srgbClr val="098156"/>
                </a:solidFill>
                <a:latin typeface="Courier New"/>
                <a:ea typeface="Courier New"/>
                <a:cs typeface="Courier New"/>
                <a:sym typeface="Courier New"/>
              </a:rPr>
              <a:t>-2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* np.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(log_likelihood_est) + np.log(n) * k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verbose: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'AIC: 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{aic}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'BIC: 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{bic}</a:t>
            </a:r>
            <a:r>
              <a:rPr lang="en" sz="105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latin typeface="Courier New"/>
                <a:ea typeface="Courier New"/>
                <a:cs typeface="Courier New"/>
                <a:sym typeface="Courier New"/>
              </a:rPr>
              <a:t> aic, bic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4836550" y="1861263"/>
            <a:ext cx="56175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AIC = - 2</a:t>
            </a:r>
            <a:r>
              <a:rPr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ln(L) +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2K </a:t>
            </a:r>
            <a:endParaRPr i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BIC = - 2</a:t>
            </a:r>
            <a:r>
              <a:rPr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ln(L) +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ln(n)</a:t>
            </a:r>
            <a:endParaRPr i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n: number of samples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K: number of parameters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L: log likelihood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824375" y="3760375"/>
            <a:ext cx="2474700" cy="150000"/>
          </a:xfrm>
          <a:prstGeom prst="rect">
            <a:avLst/>
          </a:prstGeom>
          <a:solidFill>
            <a:srgbClr val="FCA550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824450" y="3541250"/>
            <a:ext cx="2474700" cy="150000"/>
          </a:xfrm>
          <a:prstGeom prst="rect">
            <a:avLst/>
          </a:prstGeom>
          <a:solidFill>
            <a:srgbClr val="FCA550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1087750" y="2336725"/>
            <a:ext cx="2841600" cy="995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reward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goodness of the fit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assessed by the likelihood function</a:t>
            </a:r>
            <a:endParaRPr sz="1600"/>
          </a:p>
        </p:txBody>
      </p:sp>
      <p:sp>
        <p:nvSpPr>
          <p:cNvPr id="258" name="Google Shape;258;p31"/>
          <p:cNvSpPr/>
          <p:nvPr/>
        </p:nvSpPr>
        <p:spPr>
          <a:xfrm>
            <a:off x="2409150" y="3103850"/>
            <a:ext cx="310500" cy="437400"/>
          </a:xfrm>
          <a:prstGeom prst="flowChartSor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>
            <a:off x="3299150" y="3541250"/>
            <a:ext cx="698700" cy="150000"/>
          </a:xfrm>
          <a:prstGeom prst="rect">
            <a:avLst/>
          </a:prstGeom>
          <a:solidFill>
            <a:srgbClr val="FF00FA">
              <a:alpha val="1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4740200" y="3910375"/>
            <a:ext cx="2965800" cy="1107300"/>
          </a:xfrm>
          <a:prstGeom prst="roundRect">
            <a:avLst>
              <a:gd fmla="val 15752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include a penalty that is an increasing function of the number of estimated parameters which discourages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overfittin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600"/>
          </a:p>
        </p:txBody>
      </p:sp>
      <p:sp>
        <p:nvSpPr>
          <p:cNvPr id="261" name="Google Shape;261;p31"/>
          <p:cNvSpPr/>
          <p:nvPr/>
        </p:nvSpPr>
        <p:spPr>
          <a:xfrm>
            <a:off x="3299150" y="3760375"/>
            <a:ext cx="1369200" cy="150000"/>
          </a:xfrm>
          <a:prstGeom prst="rect">
            <a:avLst/>
          </a:prstGeom>
          <a:solidFill>
            <a:srgbClr val="FF00FA">
              <a:alpha val="1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span lengths and link </a:t>
            </a:r>
            <a:r>
              <a:rPr lang="en"/>
              <a:t>occupancy, p</a:t>
            </a:r>
            <a:r>
              <a:rPr lang="en"/>
              <a:t>redict SNR </a:t>
            </a:r>
            <a:r>
              <a:rPr lang="en"/>
              <a:t>to </a:t>
            </a:r>
            <a:r>
              <a:rPr lang="en"/>
              <a:t>appropriately configure the modulation format, or </a:t>
            </a:r>
            <a:r>
              <a:rPr lang="en"/>
              <a:t>classify modulation format directly.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4495975" y="1759875"/>
            <a:ext cx="4419598" cy="2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4">
            <a:alphaModFix/>
          </a:blip>
          <a:srcRect b="0" l="0" r="49637" t="0"/>
          <a:stretch/>
        </p:blipFill>
        <p:spPr>
          <a:xfrm>
            <a:off x="80000" y="1759875"/>
            <a:ext cx="4451599" cy="286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1751763" y="47095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German Dataset</a:t>
            </a:r>
            <a:endParaRPr sz="1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6146613" y="47095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Dataset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903900" y="3919625"/>
            <a:ext cx="327900" cy="789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5090475" y="3919625"/>
            <a:ext cx="327900" cy="789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Calculating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50"/>
              <a:t>Evaluation over AIC and BIC scores</a:t>
            </a:r>
            <a:endParaRPr b="1"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Calculating Allocation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50"/>
              <a:t>Evaluation over Allocation scores</a:t>
            </a:r>
            <a:endParaRPr sz="12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 rotWithShape="1">
          <a:blip r:embed="rId3">
            <a:alphaModFix/>
          </a:blip>
          <a:srcRect b="0" l="51676" r="0" t="0"/>
          <a:stretch/>
        </p:blipFill>
        <p:spPr>
          <a:xfrm>
            <a:off x="4824293" y="1759900"/>
            <a:ext cx="4106934" cy="28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0" l="51779" r="0" t="0"/>
          <a:stretch/>
        </p:blipFill>
        <p:spPr>
          <a:xfrm>
            <a:off x="144000" y="1759900"/>
            <a:ext cx="4239574" cy="28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1751763" y="47095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German Dataset</a:t>
            </a:r>
            <a:endParaRPr sz="1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6451413" y="47095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Dataset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1056300" y="3919625"/>
            <a:ext cx="327900" cy="7899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5471475" y="3919625"/>
            <a:ext cx="327900" cy="789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Calculating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50"/>
              <a:t>Evaluation over AIC and BIC scores</a:t>
            </a:r>
            <a:endParaRPr b="1"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Calculating Allocation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50"/>
              <a:t>Evaluation over Allocation scores</a:t>
            </a:r>
            <a:endParaRPr sz="12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Calculating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Evaluation over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50"/>
              <a:t>Calculating Allocation scores</a:t>
            </a:r>
            <a:endParaRPr b="1"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50"/>
              <a:t>Evaluation over Allocation scores</a:t>
            </a:r>
            <a:endParaRPr sz="1250"/>
          </a:p>
        </p:txBody>
      </p:sp>
      <p:sp>
        <p:nvSpPr>
          <p:cNvPr id="295" name="Google Shape;295;p34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48150" y="3040800"/>
            <a:ext cx="9047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metrics[</a:t>
            </a:r>
            <a:r>
              <a:rPr lang="en" sz="13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'Score'</a:t>
            </a:r>
            <a:r>
              <a:rPr lang="en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= metrics[</a:t>
            </a:r>
            <a:r>
              <a:rPr lang="en" sz="13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'Correct Allocations'</a:t>
            </a:r>
            <a:r>
              <a:rPr lang="en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+ (</a:t>
            </a:r>
            <a:r>
              <a:rPr lang="en" sz="1300">
                <a:solidFill>
                  <a:srgbClr val="09815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* metrics[</a:t>
            </a:r>
            <a:r>
              <a:rPr lang="en" sz="130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'Under Allocations'</a:t>
            </a:r>
            <a:r>
              <a:rPr lang="en" sz="13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30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313425" y="2007650"/>
            <a:ext cx="8396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Assumptions: under allocations are worse than over allocations for the real case scenario, since they could potentially cause a disruption of the service.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2259225" y="3158650"/>
            <a:ext cx="2912400" cy="182100"/>
          </a:xfrm>
          <a:prstGeom prst="rect">
            <a:avLst/>
          </a:prstGeom>
          <a:solidFill>
            <a:srgbClr val="FFFF00">
              <a:alpha val="2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5514250" y="3158650"/>
            <a:ext cx="3276000" cy="182100"/>
          </a:xfrm>
          <a:prstGeom prst="rect">
            <a:avLst/>
          </a:prstGeom>
          <a:solidFill>
            <a:srgbClr val="9900FF">
              <a:alpha val="24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2248525" y="3501275"/>
            <a:ext cx="2912400" cy="1220700"/>
          </a:xfrm>
          <a:prstGeom prst="rect">
            <a:avLst/>
          </a:prstGeom>
          <a:solidFill>
            <a:srgbClr val="FFFF00">
              <a:alpha val="2182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Considering number of correct allocations inherently excludes incorrect ones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5666650" y="3501275"/>
            <a:ext cx="2912400" cy="1220700"/>
          </a:xfrm>
          <a:prstGeom prst="rect">
            <a:avLst/>
          </a:prstGeom>
          <a:solidFill>
            <a:srgbClr val="9900FF">
              <a:alpha val="24090"/>
            </a:srgbClr>
          </a:solidFill>
          <a:ln cap="flat" cmpd="sng" w="9525">
            <a:solidFill>
              <a:srgbClr val="AF00D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Negative term for under allocations implies an extra penalty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sp>
        <p:nvSpPr>
          <p:cNvPr id="309" name="Google Shape;309;p35"/>
          <p:cNvSpPr txBox="1"/>
          <p:nvPr/>
        </p:nvSpPr>
        <p:spPr>
          <a:xfrm>
            <a:off x="3961563" y="47095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German Dataset</a:t>
            </a:r>
            <a:endParaRPr sz="1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0" y="1752275"/>
            <a:ext cx="8911150" cy="299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/>
          <p:nvPr/>
        </p:nvSpPr>
        <p:spPr>
          <a:xfrm>
            <a:off x="5628300" y="4032750"/>
            <a:ext cx="364200" cy="750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Calculating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Evaluation over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Calculating Allocation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50"/>
              <a:t>Evaluation over Allocation scores</a:t>
            </a:r>
            <a:endParaRPr b="1" sz="12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441900" y="476250"/>
            <a:ext cx="5473200" cy="10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</a:t>
            </a:r>
            <a:r>
              <a:rPr lang="en"/>
              <a:t> Selection</a:t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3883050" y="4720225"/>
            <a:ext cx="13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Dataset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50" y="1752275"/>
            <a:ext cx="8943499" cy="30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/>
          <p:nvPr/>
        </p:nvSpPr>
        <p:spPr>
          <a:xfrm>
            <a:off x="5663400" y="4048375"/>
            <a:ext cx="364200" cy="750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81262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>
            <p:ph type="title"/>
          </p:nvPr>
        </p:nvSpPr>
        <p:spPr>
          <a:xfrm>
            <a:off x="5090475" y="-39625"/>
            <a:ext cx="28416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Calculating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Evaluation over AIC and BIC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50"/>
              <a:t>Calculating Allocation scores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250"/>
              <a:t>Evaluation over Allocation scores</a:t>
            </a:r>
            <a:endParaRPr b="1" sz="12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Models: German</a:t>
            </a:r>
            <a:endParaRPr/>
          </a:p>
        </p:txBody>
      </p:sp>
      <p:sp>
        <p:nvSpPr>
          <p:cNvPr id="331" name="Google Shape;331;p37"/>
          <p:cNvSpPr txBox="1"/>
          <p:nvPr>
            <p:ph idx="1" type="subTitle"/>
          </p:nvPr>
        </p:nvSpPr>
        <p:spPr>
          <a:xfrm>
            <a:off x="265500" y="2779480"/>
            <a:ext cx="40452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Allocation Scores: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➤ Quantile: 75%, Penalize Over (0)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AIC and BIC Scores: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➤ Quantile: 75%, Penalize Under (1)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2" name="Google Shape;332;p37"/>
          <p:cNvGraphicFramePr/>
          <p:nvPr/>
        </p:nvGraphicFramePr>
        <p:xfrm>
          <a:off x="4773500" y="207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2250200"/>
                <a:gridCol w="2014975"/>
              </a:tblGrid>
              <a:tr h="62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Cross Validation Score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: Optimized Classifier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0.93716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B: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Best Allocation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Regressor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0.1130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8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C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: Best AIC/BIC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Regressor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0.02760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00" y="2247775"/>
            <a:ext cx="3500775" cy="27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idx="4294967295"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339" name="Google Shape;339;p38"/>
          <p:cNvSpPr txBox="1"/>
          <p:nvPr>
            <p:ph idx="4294967295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-247650" y="0"/>
            <a:ext cx="4819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9E9E9E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4875600" y="118105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Best Models: European</a:t>
            </a:r>
            <a:endParaRPr sz="42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4875600" y="2779480"/>
            <a:ext cx="40452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Based on Allocation Scores:</a:t>
            </a:r>
            <a:endParaRPr sz="21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➤ </a:t>
            </a: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Quantile: 75%, Penalize Over (0)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Based on AIC and BIC Scores:</a:t>
            </a:r>
            <a:endParaRPr sz="2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➤ Quantile: 25%, Penalize Over (0)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3" name="Google Shape;343;p38"/>
          <p:cNvGraphicFramePr/>
          <p:nvPr/>
        </p:nvGraphicFramePr>
        <p:xfrm>
          <a:off x="139650" y="34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2323475"/>
                <a:gridCol w="1721725"/>
              </a:tblGrid>
              <a:tr h="5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Model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</a:rPr>
                        <a:t>Cross Validation Score</a:t>
                      </a:r>
                      <a:endParaRPr b="1"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A: Optimized Classifier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0.94061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B: Best Allocation Regressor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0.14628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C: Best AIC/BIC </a:t>
                      </a:r>
                      <a:r>
                        <a:rPr lang="en" sz="1300">
                          <a:solidFill>
                            <a:schemeClr val="lt1"/>
                          </a:solidFill>
                        </a:rPr>
                        <a:t>Regressor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0.03462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0" y="2305595"/>
            <a:ext cx="3268550" cy="2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Phase</a:t>
            </a:r>
            <a:endParaRPr/>
          </a:p>
        </p:txBody>
      </p:sp>
      <p:sp>
        <p:nvSpPr>
          <p:cNvPr id="350" name="Google Shape;350;p39"/>
          <p:cNvSpPr txBox="1"/>
          <p:nvPr>
            <p:ph type="title"/>
          </p:nvPr>
        </p:nvSpPr>
        <p:spPr>
          <a:xfrm>
            <a:off x="4507525" y="36575"/>
            <a:ext cx="37293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1"/>
              <a:t>A: Optimized Classifier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11"/>
              <a:t>B: </a:t>
            </a:r>
            <a:r>
              <a:rPr lang="en" sz="1311"/>
              <a:t>Regressor chosen with Allocation scores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11"/>
              <a:t>C: Regressor chosen with AIC and BIC scores</a:t>
            </a:r>
            <a:endParaRPr b="1" sz="1311"/>
          </a:p>
        </p:txBody>
      </p:sp>
      <p:graphicFrame>
        <p:nvGraphicFramePr>
          <p:cNvPr id="351" name="Google Shape;351;p39"/>
          <p:cNvGraphicFramePr/>
          <p:nvPr/>
        </p:nvGraphicFramePr>
        <p:xfrm>
          <a:off x="204600" y="22811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872500"/>
                <a:gridCol w="872500"/>
                <a:gridCol w="974125"/>
                <a:gridCol w="966225"/>
                <a:gridCol w="825650"/>
                <a:gridCol w="809975"/>
                <a:gridCol w="786525"/>
                <a:gridCol w="802150"/>
                <a:gridCol w="942850"/>
                <a:gridCol w="9041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Miss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9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clf_opt_e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European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0.93733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0.93629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0.93217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0.93417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0.06267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42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6"/>
                          </a:solidFill>
                        </a:rPr>
                        <a:t>clf_opt_g</a:t>
                      </a:r>
                      <a:endParaRPr b="1"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German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0.93731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0.93933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0.93575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0.93737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8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13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314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0.06269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2" name="Google Shape;352;p39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8346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/>
          <p:nvPr/>
        </p:nvSpPr>
        <p:spPr>
          <a:xfrm>
            <a:off x="4990500" y="2571750"/>
            <a:ext cx="610200" cy="310500"/>
          </a:xfrm>
          <a:prstGeom prst="ellipse">
            <a:avLst/>
          </a:prstGeom>
          <a:solidFill>
            <a:srgbClr val="73F4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9" name="Google Shape;359;p40"/>
          <p:cNvGraphicFramePr/>
          <p:nvPr/>
        </p:nvGraphicFramePr>
        <p:xfrm>
          <a:off x="89075" y="25358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</a:tblGrid>
              <a:tr h="690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MPL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Miss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dk1"/>
                          </a:solidFill>
                        </a:rPr>
                        <a:t>Q075_pb0_e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European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0.06946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0.20634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0.10317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0.96974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0.83129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0.07629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9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50">
                          <a:solidFill>
                            <a:schemeClr val="accent6"/>
                          </a:solidFill>
                        </a:rPr>
                        <a:t>Q075_pb0_g</a:t>
                      </a:r>
                      <a:endParaRPr b="1" sz="85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5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German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0.05471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0.18008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0.09004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0.96784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0.82519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4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18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313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0.06567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Phase</a:t>
            </a:r>
            <a:endParaRPr/>
          </a:p>
        </p:txBody>
      </p:sp>
      <p:sp>
        <p:nvSpPr>
          <p:cNvPr id="361" name="Google Shape;361;p40"/>
          <p:cNvSpPr txBox="1"/>
          <p:nvPr>
            <p:ph type="title"/>
          </p:nvPr>
        </p:nvSpPr>
        <p:spPr>
          <a:xfrm>
            <a:off x="4507525" y="36575"/>
            <a:ext cx="37293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11"/>
              <a:t>A: Optimized Classifier</a:t>
            </a:r>
            <a:endParaRPr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11"/>
              <a:t>B: </a:t>
            </a:r>
            <a:r>
              <a:rPr b="1" lang="en" sz="1311"/>
              <a:t>Regressor chosen with Allocation scores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11"/>
              <a:t>C: Regressor chosen with AIC and BIC scores</a:t>
            </a:r>
            <a:endParaRPr b="1" sz="1311"/>
          </a:p>
        </p:txBody>
      </p:sp>
      <p:sp>
        <p:nvSpPr>
          <p:cNvPr id="362" name="Google Shape;362;p40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>
            <a:off x="8346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3458450" y="2014575"/>
            <a:ext cx="428400" cy="437400"/>
          </a:xfrm>
          <a:prstGeom prst="bentArrow">
            <a:avLst>
              <a:gd fmla="val 9996" name="adj1"/>
              <a:gd fmla="val 26056" name="adj2"/>
              <a:gd fmla="val 25000" name="adj3"/>
              <a:gd fmla="val 43750" name="adj4"/>
            </a:avLst>
          </a:prstGeom>
          <a:solidFill>
            <a:srgbClr val="FF00FA">
              <a:alpha val="1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>
            <a:off x="3367550" y="2571750"/>
            <a:ext cx="610200" cy="310500"/>
          </a:xfrm>
          <a:prstGeom prst="ellipse">
            <a:avLst/>
          </a:prstGeom>
          <a:solidFill>
            <a:srgbClr val="FF00FA">
              <a:alpha val="18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5377175" y="2014575"/>
            <a:ext cx="428400" cy="437400"/>
          </a:xfrm>
          <a:prstGeom prst="bentArrow">
            <a:avLst>
              <a:gd fmla="val 9996" name="adj1"/>
              <a:gd fmla="val 26056" name="adj2"/>
              <a:gd fmla="val 25000" name="adj3"/>
              <a:gd fmla="val 43750" name="adj4"/>
            </a:avLst>
          </a:prstGeom>
          <a:solidFill>
            <a:srgbClr val="73F4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 txBox="1"/>
          <p:nvPr/>
        </p:nvSpPr>
        <p:spPr>
          <a:xfrm>
            <a:off x="3769800" y="1906275"/>
            <a:ext cx="1220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Mean Pinball Loss</a:t>
            </a:r>
            <a:endParaRPr sz="11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5600700" y="1906275"/>
            <a:ext cx="1220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98156"/>
                </a:solidFill>
                <a:latin typeface="Roboto"/>
                <a:ea typeface="Roboto"/>
                <a:cs typeface="Roboto"/>
                <a:sym typeface="Roboto"/>
              </a:rPr>
              <a:t>D2 Pinball Score</a:t>
            </a:r>
            <a:endParaRPr sz="1100">
              <a:solidFill>
                <a:srgbClr val="09815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1324100" y="4397050"/>
            <a:ext cx="2868300" cy="62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F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FF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assesses the accuracy </a:t>
            </a:r>
            <a:r>
              <a:rPr lang="en" sz="1200">
                <a:solidFill>
                  <a:srgbClr val="FF00FF"/>
                </a:solidFill>
                <a:highlight>
                  <a:srgbClr val="FFFFFF"/>
                </a:highlight>
              </a:rPr>
              <a:t>of a quantile forecasting model</a:t>
            </a:r>
            <a:endParaRPr sz="1200">
              <a:solidFill>
                <a:srgbClr val="FF00F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4990500" y="4386400"/>
            <a:ext cx="2956800" cy="64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981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098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98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the fraction of the pinball loss explained</a:t>
            </a:r>
            <a:endParaRPr>
              <a:solidFill>
                <a:srgbClr val="09815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Phase</a:t>
            </a:r>
            <a:endParaRPr/>
          </a:p>
        </p:txBody>
      </p:sp>
      <p:sp>
        <p:nvSpPr>
          <p:cNvPr id="376" name="Google Shape;376;p41"/>
          <p:cNvSpPr txBox="1"/>
          <p:nvPr>
            <p:ph type="title"/>
          </p:nvPr>
        </p:nvSpPr>
        <p:spPr>
          <a:xfrm>
            <a:off x="4507525" y="36575"/>
            <a:ext cx="37293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11"/>
              <a:t>A: Optimized Classifier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11"/>
              <a:t>B: Regressor chosen with Allocation scores</a:t>
            </a:r>
            <a:endParaRPr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11"/>
              <a:t>C: </a:t>
            </a:r>
            <a:r>
              <a:rPr b="1" lang="en" sz="1311"/>
              <a:t>Regressor chosen with AIC and BIC scores</a:t>
            </a:r>
            <a:endParaRPr sz="1311"/>
          </a:p>
        </p:txBody>
      </p:sp>
      <p:graphicFrame>
        <p:nvGraphicFramePr>
          <p:cNvPr id="377" name="Google Shape;377;p41"/>
          <p:cNvGraphicFramePr/>
          <p:nvPr/>
        </p:nvGraphicFramePr>
        <p:xfrm>
          <a:off x="100038" y="2511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  <a:gridCol w="815075"/>
              </a:tblGrid>
              <a:tr h="69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MPL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Correct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Miss 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Q025_pb0_e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European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0.24993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0.34960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0.17480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0.89112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0.71415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291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0.20708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accent6"/>
                          </a:solidFill>
                        </a:rPr>
                        <a:t>Q075_pb1_g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German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0.12947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0.27501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0.13750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0.92388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0.73303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2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24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309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6"/>
                          </a:solidFill>
                        </a:rPr>
                        <a:t>0.07761</a:t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8" name="Google Shape;378;p41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8346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datasets: Germany and European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Columns:</a:t>
            </a:r>
            <a:endParaRPr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471900" y="292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1645975"/>
                <a:gridCol w="1750750"/>
                <a:gridCol w="15412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span_lengths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link_occupancy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SNR_dB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2" name="Google Shape;82;p15"/>
          <p:cNvGraphicFramePr/>
          <p:nvPr/>
        </p:nvGraphicFramePr>
        <p:xfrm>
          <a:off x="6217400" y="185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876675"/>
                <a:gridCol w="1782875"/>
              </a:tblGrid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MF</a:t>
                      </a:r>
                      <a:endParaRPr b="1" i="1"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 Required SNR, dB</a:t>
                      </a:r>
                      <a:endParaRPr b="1" i="1"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QPSK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8.7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8QAM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12.8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16QAM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15.2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32QAM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18.2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64QAM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21.0</a:t>
                      </a:r>
                      <a:endParaRPr sz="15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85" name="Google Shape;385;p42"/>
          <p:cNvSpPr txBox="1"/>
          <p:nvPr>
            <p:ph type="title"/>
          </p:nvPr>
        </p:nvSpPr>
        <p:spPr>
          <a:xfrm>
            <a:off x="4507525" y="36575"/>
            <a:ext cx="3729300" cy="14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11"/>
              <a:t>A: Optimized Classifier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11"/>
              <a:t>B: Regressor chosen with Allocation scores</a:t>
            </a:r>
            <a:endParaRPr b="1" sz="131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311"/>
              <a:t>C: Regressor chosen with AIC and BIC scores</a:t>
            </a:r>
            <a:endParaRPr b="1" sz="1311"/>
          </a:p>
        </p:txBody>
      </p:sp>
      <p:sp>
        <p:nvSpPr>
          <p:cNvPr id="386" name="Google Shape;386;p42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834675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4115910" cy="33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710" y="1828475"/>
            <a:ext cx="4094603" cy="33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</a:t>
            </a:r>
            <a:r>
              <a:rPr lang="en"/>
              <a:t> Learning</a:t>
            </a:r>
            <a:endParaRPr/>
          </a:p>
        </p:txBody>
      </p:sp>
      <p:sp>
        <p:nvSpPr>
          <p:cNvPr id="395" name="Google Shape;395;p43"/>
          <p:cNvSpPr txBox="1"/>
          <p:nvPr/>
        </p:nvSpPr>
        <p:spPr>
          <a:xfrm>
            <a:off x="267200" y="2571750"/>
            <a:ext cx="85206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European → German</a:t>
            </a:r>
            <a:endParaRPr sz="60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7905750" y="112775"/>
            <a:ext cx="884400" cy="437400"/>
          </a:xfrm>
          <a:prstGeom prst="rect">
            <a:avLst/>
          </a:prstGeom>
          <a:solidFill>
            <a:srgbClr val="E5EDF8">
              <a:alpha val="6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8567300" y="112770"/>
            <a:ext cx="220500" cy="4374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Pure transfer learning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404" name="Google Shape;404;p44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05" name="Google Shape;405;p44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4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975" y="702570"/>
            <a:ext cx="5004723" cy="428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14" name="Google Shape;414;p4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Domain adaptation data split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/>
          <p:nvPr/>
        </p:nvSpPr>
        <p:spPr>
          <a:xfrm>
            <a:off x="4220200" y="819150"/>
            <a:ext cx="1457400" cy="224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80%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4220200" y="3209925"/>
            <a:ext cx="1457400" cy="6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20%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5"/>
          <p:cNvSpPr/>
          <p:nvPr/>
        </p:nvSpPr>
        <p:spPr>
          <a:xfrm>
            <a:off x="6344275" y="819150"/>
            <a:ext cx="1457400" cy="224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German 80%</a:t>
            </a:r>
            <a:endParaRPr b="1" sz="17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5"/>
          <p:cNvSpPr/>
          <p:nvPr/>
        </p:nvSpPr>
        <p:spPr>
          <a:xfrm>
            <a:off x="6344275" y="3209925"/>
            <a:ext cx="1457400" cy="6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German 20%</a:t>
            </a:r>
            <a:endParaRPr b="1" sz="17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5"/>
          <p:cNvSpPr/>
          <p:nvPr/>
        </p:nvSpPr>
        <p:spPr>
          <a:xfrm>
            <a:off x="6677650" y="1219200"/>
            <a:ext cx="1514400" cy="1447800"/>
          </a:xfrm>
          <a:prstGeom prst="ellipse">
            <a:avLst/>
          </a:prstGeom>
          <a:solidFill>
            <a:srgbClr val="F49333">
              <a:alpha val="45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 txBox="1"/>
          <p:nvPr/>
        </p:nvSpPr>
        <p:spPr>
          <a:xfrm>
            <a:off x="7853400" y="1311200"/>
            <a:ext cx="1209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Caveat"/>
                <a:ea typeface="Caveat"/>
                <a:cs typeface="Caveat"/>
                <a:sym typeface="Caveat"/>
              </a:rPr>
              <a:t>Native Model</a:t>
            </a:r>
            <a:endParaRPr sz="1800">
              <a:solidFill>
                <a:srgbClr val="73737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5896600" y="3114675"/>
            <a:ext cx="1581000" cy="1066800"/>
          </a:xfrm>
          <a:prstGeom prst="ellipse">
            <a:avLst/>
          </a:prstGeom>
          <a:solidFill>
            <a:srgbClr val="9900FF">
              <a:alpha val="24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4420225" y="1390650"/>
            <a:ext cx="1671300" cy="1562100"/>
          </a:xfrm>
          <a:prstGeom prst="ellipse">
            <a:avLst/>
          </a:prstGeom>
          <a:solidFill>
            <a:srgbClr val="9900FF">
              <a:alpha val="24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5158900" y="4038600"/>
            <a:ext cx="1457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Caveat"/>
                <a:ea typeface="Caveat"/>
                <a:cs typeface="Caveat"/>
                <a:sym typeface="Caveat"/>
              </a:rPr>
              <a:t>Domain Adapted Model</a:t>
            </a:r>
            <a:endParaRPr sz="1800">
              <a:solidFill>
                <a:srgbClr val="73737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424" name="Google Shape;424;p45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25" name="Google Shape;425;p45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32" name="Google Shape;432;p4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Domain adaptation data split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/>
          <p:nvPr/>
        </p:nvSpPr>
        <p:spPr>
          <a:xfrm>
            <a:off x="4220200" y="819150"/>
            <a:ext cx="1457400" cy="2247900"/>
          </a:xfrm>
          <a:prstGeom prst="roundRect">
            <a:avLst>
              <a:gd fmla="val 16667" name="adj"/>
            </a:avLst>
          </a:prstGeom>
          <a:solidFill>
            <a:srgbClr val="9900FF">
              <a:alpha val="2409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4220200" y="3209925"/>
            <a:ext cx="1457400" cy="6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6344275" y="819150"/>
            <a:ext cx="1457400" cy="2247900"/>
          </a:xfrm>
          <a:prstGeom prst="roundRect">
            <a:avLst>
              <a:gd fmla="val 16667" name="adj"/>
            </a:avLst>
          </a:prstGeom>
          <a:solidFill>
            <a:srgbClr val="F49333">
              <a:alpha val="45910"/>
            </a:srgbClr>
          </a:solidFill>
          <a:ln cap="flat" cmpd="sng" w="28575">
            <a:solidFill>
              <a:srgbClr val="A3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6344275" y="3209925"/>
            <a:ext cx="1457400" cy="685800"/>
          </a:xfrm>
          <a:prstGeom prst="roundRect">
            <a:avLst>
              <a:gd fmla="val 16667" name="adj"/>
            </a:avLst>
          </a:prstGeom>
          <a:solidFill>
            <a:srgbClr val="9900FF">
              <a:alpha val="24090"/>
            </a:srgbClr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7905750" y="1685925"/>
            <a:ext cx="12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Test set for domain adapted model </a:t>
            </a:r>
            <a:endParaRPr>
              <a:solidFill>
                <a:srgbClr val="A3151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5744200" y="2390775"/>
            <a:ext cx="546900" cy="923375"/>
          </a:xfrm>
          <a:custGeom>
            <a:rect b="b" l="l" r="r" t="t"/>
            <a:pathLst>
              <a:path extrusionOk="0" h="36935" w="21876">
                <a:moveTo>
                  <a:pt x="0" y="23622"/>
                </a:moveTo>
                <a:cubicBezTo>
                  <a:pt x="3620" y="25781"/>
                  <a:pt x="20447" y="38989"/>
                  <a:pt x="21717" y="36576"/>
                </a:cubicBezTo>
                <a:cubicBezTo>
                  <a:pt x="22987" y="34163"/>
                  <a:pt x="8065" y="15240"/>
                  <a:pt x="7620" y="9144"/>
                </a:cubicBezTo>
                <a:cubicBezTo>
                  <a:pt x="7176" y="3048"/>
                  <a:pt x="17145" y="1524"/>
                  <a:pt x="19050" y="0"/>
                </a:cubicBezTo>
              </a:path>
            </a:pathLst>
          </a:custGeom>
          <a:noFill/>
          <a:ln cap="flat" cmpd="sng" w="38100">
            <a:solidFill>
              <a:srgbClr val="A31515"/>
            </a:solidFill>
            <a:prstDash val="solid"/>
            <a:round/>
            <a:headEnd len="med" w="med" type="none"/>
            <a:tailEnd len="med" w="med" type="triangle"/>
          </a:ln>
        </p:spPr>
      </p:sp>
      <p:grpSp>
        <p:nvGrpSpPr>
          <p:cNvPr id="439" name="Google Shape;439;p46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40" name="Google Shape;440;p46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46"/>
          <p:cNvSpPr/>
          <p:nvPr/>
        </p:nvSpPr>
        <p:spPr>
          <a:xfrm>
            <a:off x="7858750" y="2676525"/>
            <a:ext cx="409975" cy="809625"/>
          </a:xfrm>
          <a:custGeom>
            <a:rect b="b" l="l" r="r" t="t"/>
            <a:pathLst>
              <a:path extrusionOk="0" h="32385" w="16399">
                <a:moveTo>
                  <a:pt x="0" y="0"/>
                </a:moveTo>
                <a:cubicBezTo>
                  <a:pt x="2731" y="2794"/>
                  <a:pt x="16256" y="11367"/>
                  <a:pt x="16383" y="16764"/>
                </a:cubicBezTo>
                <a:cubicBezTo>
                  <a:pt x="16510" y="22162"/>
                  <a:pt x="3366" y="29782"/>
                  <a:pt x="762" y="32385"/>
                </a:cubicBezTo>
              </a:path>
            </a:pathLst>
          </a:custGeom>
          <a:noFill/>
          <a:ln cap="flat" cmpd="sng" w="38100">
            <a:solidFill>
              <a:srgbClr val="A31515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3" name="Google Shape;443;p46"/>
          <p:cNvSpPr txBox="1"/>
          <p:nvPr/>
        </p:nvSpPr>
        <p:spPr>
          <a:xfrm>
            <a:off x="7905750" y="3486150"/>
            <a:ext cx="12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Test set for native model </a:t>
            </a:r>
            <a:endParaRPr>
              <a:solidFill>
                <a:srgbClr val="A3151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250" y="745650"/>
            <a:ext cx="4811550" cy="38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50" name="Google Shape;450;p4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Train results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7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52" name="Google Shape;452;p47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47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60" name="Google Shape;460;p4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Train results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48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62" name="Google Shape;462;p48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64" name="Google Shape;464;p48"/>
          <p:cNvGraphicFramePr/>
          <p:nvPr/>
        </p:nvGraphicFramePr>
        <p:xfrm>
          <a:off x="3599725" y="7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2594050"/>
                <a:gridCol w="259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Cross Validation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Adapted Optimized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0.933333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Adapted Best Allocation Score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0.973149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Adapted Best AIC/BIC Score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0.808536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65" name="Google Shape;4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013" y="2709875"/>
            <a:ext cx="5653537" cy="11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025" y="4005775"/>
            <a:ext cx="3464299" cy="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73" name="Google Shape;473;p4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results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49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75" name="Google Shape;475;p49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49"/>
          <p:cNvSpPr txBox="1"/>
          <p:nvPr/>
        </p:nvSpPr>
        <p:spPr>
          <a:xfrm>
            <a:off x="5311875" y="1060250"/>
            <a:ext cx="8844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Best AIC/BIC score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5926950" y="2753750"/>
            <a:ext cx="7449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Best Allocation score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875" y="713800"/>
            <a:ext cx="5026001" cy="40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Test results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50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488" name="Google Shape;488;p50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0" name="Google Shape;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175" y="2669538"/>
            <a:ext cx="5690355" cy="102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175" y="3877875"/>
            <a:ext cx="3622920" cy="95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2" name="Google Shape;492;p50"/>
          <p:cNvGraphicFramePr/>
          <p:nvPr/>
        </p:nvGraphicFramePr>
        <p:xfrm>
          <a:off x="3599725" y="7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{92660891-001F-43C6-AC30-A73E18510142}</a:tableStyleId>
              </a:tblPr>
              <a:tblGrid>
                <a:gridCol w="2594050"/>
                <a:gridCol w="259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Model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Cross Validation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Adapted Optimized Classifier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0.933333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Adapted Best Allocation Score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0.973149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Adapted Best AIC/BIC Score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0.808536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50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525" y="586150"/>
            <a:ext cx="4858475" cy="42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TL Techniques</a:t>
            </a:r>
            <a:endParaRPr/>
          </a:p>
        </p:txBody>
      </p:sp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 transfer learning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Domain adaptation data split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Train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Compare domain adaptation performance in target domain with native model from target domain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1"/>
          <p:cNvSpPr/>
          <p:nvPr/>
        </p:nvSpPr>
        <p:spPr>
          <a:xfrm>
            <a:off x="4271250" y="3978025"/>
            <a:ext cx="1973400" cy="651300"/>
          </a:xfrm>
          <a:prstGeom prst="flowChartAlternateProcess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02" name="Google Shape;502;p51"/>
          <p:cNvSpPr/>
          <p:nvPr/>
        </p:nvSpPr>
        <p:spPr>
          <a:xfrm>
            <a:off x="6069575" y="610000"/>
            <a:ext cx="562800" cy="2580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51"/>
          <p:cNvGrpSpPr/>
          <p:nvPr/>
        </p:nvGrpSpPr>
        <p:grpSpPr>
          <a:xfrm>
            <a:off x="7903428" y="112770"/>
            <a:ext cx="884400" cy="437405"/>
            <a:chOff x="7903428" y="112770"/>
            <a:chExt cx="884400" cy="437405"/>
          </a:xfrm>
        </p:grpSpPr>
        <p:sp>
          <p:nvSpPr>
            <p:cNvPr id="504" name="Google Shape;504;p51"/>
            <p:cNvSpPr/>
            <p:nvPr/>
          </p:nvSpPr>
          <p:spPr>
            <a:xfrm>
              <a:off x="8567300" y="112770"/>
              <a:ext cx="2205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7903428" y="112775"/>
              <a:ext cx="884400" cy="437400"/>
            </a:xfrm>
            <a:prstGeom prst="rect">
              <a:avLst/>
            </a:prstGeom>
            <a:solidFill>
              <a:srgbClr val="0071FF">
                <a:alpha val="21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51"/>
          <p:cNvSpPr/>
          <p:nvPr/>
        </p:nvSpPr>
        <p:spPr>
          <a:xfrm>
            <a:off x="6861925" y="586150"/>
            <a:ext cx="1278300" cy="3057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1"/>
          <p:cNvSpPr/>
          <p:nvPr/>
        </p:nvSpPr>
        <p:spPr>
          <a:xfrm>
            <a:off x="6322650" y="3978025"/>
            <a:ext cx="2123700" cy="651300"/>
          </a:xfrm>
          <a:prstGeom prst="flowChartAlternateProcess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508" name="Google Shape;508;p51"/>
          <p:cNvSpPr txBox="1"/>
          <p:nvPr/>
        </p:nvSpPr>
        <p:spPr>
          <a:xfrm>
            <a:off x="154075" y="4147600"/>
            <a:ext cx="3157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Optimized Classifier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Allocation scores (Q075_pb0)</a:t>
            </a:r>
            <a:br>
              <a:rPr lang="en" sz="900">
                <a:latin typeface="Roboto"/>
                <a:ea typeface="Roboto"/>
                <a:cs typeface="Roboto"/>
                <a:sym typeface="Roboto"/>
              </a:rPr>
            </a:br>
            <a:r>
              <a:rPr b="1" lang="en" sz="9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: Regressor chosen with AIC and BIC scores (Q025_pb0)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5" y="2244800"/>
            <a:ext cx="8932950" cy="25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Points</a:t>
            </a:r>
            <a:endParaRPr/>
          </a:p>
        </p:txBody>
      </p:sp>
      <p:sp>
        <p:nvSpPr>
          <p:cNvPr id="514" name="Google Shape;514;p52"/>
          <p:cNvSpPr txBox="1"/>
          <p:nvPr>
            <p:ph idx="1" type="body"/>
          </p:nvPr>
        </p:nvSpPr>
        <p:spPr>
          <a:xfrm>
            <a:off x="471900" y="1766675"/>
            <a:ext cx="82221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Default classifier performed very well and </a:t>
            </a:r>
            <a:r>
              <a:rPr lang="en" sz="1700"/>
              <a:t>comparable</a:t>
            </a:r>
            <a:r>
              <a:rPr lang="en" sz="1700"/>
              <a:t> to optimized classifier.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Model selected based on statistical tests had weakest cross validation results and did not perform well over test sets compared to other models.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Pure transfer learning does not work well.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Domain adaptation yielded promising results; potential for </a:t>
            </a:r>
            <a:r>
              <a:rPr lang="en" sz="1700"/>
              <a:t>addition</a:t>
            </a:r>
            <a:r>
              <a:rPr lang="en" sz="1700"/>
              <a:t> of other countries with just a “few” samples.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Statistical tests are insufficient as a measure of generalization even in our simple implementation of transfer learning.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520" name="Google Shape;520;p5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521" name="Google Shape;521;p5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Method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Boosting Regressor</a:t>
            </a:r>
            <a:r>
              <a:rPr lang="en"/>
              <a:t>: Predict SNR, then convert to MF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-&gt; </a:t>
            </a:r>
            <a:r>
              <a:rPr lang="en"/>
              <a:t>Loss Function: Penalize overestimations or underestimations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Gradient Boosting Classifier</a:t>
            </a:r>
            <a:r>
              <a:rPr lang="en"/>
              <a:t>: Predict MF directly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Transfer Learning</a:t>
            </a:r>
            <a:r>
              <a:rPr lang="en"/>
              <a:t> to leverage the two datasets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914400" y="1828800"/>
            <a:ext cx="724661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39" l="0" r="0" t="49"/>
          <a:stretch/>
        </p:blipFill>
        <p:spPr>
          <a:xfrm>
            <a:off x="914400" y="1828800"/>
            <a:ext cx="72580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914400" y="1828800"/>
            <a:ext cx="724661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2047875" y="4437175"/>
            <a:ext cx="1743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Hyperparameter Optimization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705100" y="1763600"/>
            <a:ext cx="2047800" cy="24363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>
            <a:off x="914400" y="1828800"/>
            <a:ext cx="7246619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047875" y="4437175"/>
            <a:ext cx="1743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1D7E0"/>
                </a:solidFill>
                <a:latin typeface="Roboto"/>
                <a:ea typeface="Roboto"/>
                <a:cs typeface="Roboto"/>
                <a:sym typeface="Roboto"/>
              </a:rPr>
              <a:t>Hyperparameter Optimization</a:t>
            </a:r>
            <a:endParaRPr b="1">
              <a:solidFill>
                <a:srgbClr val="D1D7E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4257675" y="1763600"/>
            <a:ext cx="819300" cy="2436300"/>
          </a:xfrm>
          <a:prstGeom prst="rect">
            <a:avLst/>
          </a:prstGeom>
          <a:solidFill>
            <a:srgbClr val="0071FF">
              <a:alpha val="2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3790875" y="4437175"/>
            <a:ext cx="12861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